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72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D8A6C-8213-4354-BAA2-8753CE1C82D6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07C3B-45E3-4499-9715-A41CF3D03D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987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  <p:sp>
        <p:nvSpPr>
          <p:cNvPr id="59395" name="Segnaposto numero diapositiva 3"/>
          <p:cNvSpPr txBox="1">
            <a:spLocks noGrp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C605F739-22DA-FE49-99AF-E43204C0665F}" type="slidenum">
              <a:rPr lang="it-IT" sz="1300"/>
              <a:pPr algn="r" eaLnBrk="1" hangingPunct="1"/>
              <a:t>1</a:t>
            </a:fld>
            <a:endParaRPr lang="it-IT" sz="1300"/>
          </a:p>
        </p:txBody>
      </p:sp>
    </p:spTree>
    <p:extLst>
      <p:ext uri="{BB962C8B-B14F-4D97-AF65-F5344CB8AC3E}">
        <p14:creationId xmlns:p14="http://schemas.microsoft.com/office/powerpoint/2010/main" val="349607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07CA-58EA-442A-9CB8-9A32402BA49E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488A-D28D-4904-8602-340906A98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743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07CA-58EA-442A-9CB8-9A32402BA49E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488A-D28D-4904-8602-340906A98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13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07CA-58EA-442A-9CB8-9A32402BA49E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488A-D28D-4904-8602-340906A98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46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07CA-58EA-442A-9CB8-9A32402BA49E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488A-D28D-4904-8602-340906A98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259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07CA-58EA-442A-9CB8-9A32402BA49E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488A-D28D-4904-8602-340906A98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294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07CA-58EA-442A-9CB8-9A32402BA49E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488A-D28D-4904-8602-340906A98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04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07CA-58EA-442A-9CB8-9A32402BA49E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488A-D28D-4904-8602-340906A98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67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07CA-58EA-442A-9CB8-9A32402BA49E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488A-D28D-4904-8602-340906A98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76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07CA-58EA-442A-9CB8-9A32402BA49E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488A-D28D-4904-8602-340906A98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29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07CA-58EA-442A-9CB8-9A32402BA49E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488A-D28D-4904-8602-340906A98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1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807CA-58EA-442A-9CB8-9A32402BA49E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488A-D28D-4904-8602-340906A98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933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807CA-58EA-442A-9CB8-9A32402BA49E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9488A-D28D-4904-8602-340906A98E88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Connettore 1 19">
            <a:extLst>
              <a:ext uri="{FF2B5EF4-FFF2-40B4-BE49-F238E27FC236}">
                <a16:creationId xmlns:a16="http://schemas.microsoft.com/office/drawing/2014/main" id="{79D3D019-DB09-4592-AFC4-0EB0FDD6AD58}"/>
              </a:ext>
            </a:extLst>
          </p:cNvPr>
          <p:cNvCxnSpPr>
            <a:cxnSpLocks noChangeShapeType="1"/>
          </p:cNvCxnSpPr>
          <p:nvPr userDrawn="1"/>
        </p:nvCxnSpPr>
        <p:spPr bwMode="auto">
          <a:xfrm flipV="1">
            <a:off x="2067190" y="533401"/>
            <a:ext cx="7416000" cy="15875"/>
          </a:xfrm>
          <a:prstGeom prst="line">
            <a:avLst/>
          </a:prstGeom>
          <a:noFill/>
          <a:ln w="28575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Connettore 1 21">
            <a:extLst>
              <a:ext uri="{FF2B5EF4-FFF2-40B4-BE49-F238E27FC236}">
                <a16:creationId xmlns:a16="http://schemas.microsoft.com/office/drawing/2014/main" id="{7C3FD2BE-FDB3-4B18-BFAA-9F2938F8915B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50837" y="6629400"/>
            <a:ext cx="9144000" cy="0"/>
          </a:xfrm>
          <a:prstGeom prst="line">
            <a:avLst/>
          </a:prstGeom>
          <a:noFill/>
          <a:ln w="28575">
            <a:solidFill>
              <a:srgbClr val="4A7EB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9" name="Immagine 2" descr="Immagine che contiene testo, clipart, serviziodatavola, stoviglie&#10;&#10;Descrizione generata automaticamente">
            <a:extLst>
              <a:ext uri="{FF2B5EF4-FFF2-40B4-BE49-F238E27FC236}">
                <a16:creationId xmlns:a16="http://schemas.microsoft.com/office/drawing/2014/main" id="{4C9AEDE3-BD80-44C7-990C-8A3F6370EDD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3001" y="228600"/>
            <a:ext cx="1468702" cy="541174"/>
          </a:xfrm>
          <a:prstGeom prst="rect">
            <a:avLst/>
          </a:prstGeom>
        </p:spPr>
      </p:pic>
      <p:sp>
        <p:nvSpPr>
          <p:cNvPr id="10" name="CasellaDiTesto 20">
            <a:extLst>
              <a:ext uri="{FF2B5EF4-FFF2-40B4-BE49-F238E27FC236}">
                <a16:creationId xmlns:a16="http://schemas.microsoft.com/office/drawing/2014/main" id="{CD32A459-1B76-4EB0-A6FC-B75F49C2019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029911" y="119063"/>
            <a:ext cx="148309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it-IT" sz="1100" dirty="0">
                <a:solidFill>
                  <a:srgbClr val="376092"/>
                </a:solidFill>
              </a:rPr>
              <a:t>Alice Chantal Baldini</a:t>
            </a:r>
          </a:p>
          <a:p>
            <a:pPr algn="ctr" eaLnBrk="1" hangingPunct="1">
              <a:defRPr/>
            </a:pPr>
            <a:r>
              <a:rPr lang="it-IT" sz="1100" dirty="0" err="1">
                <a:solidFill>
                  <a:srgbClr val="376092"/>
                </a:solidFill>
              </a:rPr>
              <a:t>a.baldini@unibo.it</a:t>
            </a:r>
            <a:endParaRPr lang="it-IT" sz="1100" dirty="0">
              <a:solidFill>
                <a:srgbClr val="37609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80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1"/>
          <p:cNvSpPr>
            <a:spLocks noChangeArrowheads="1"/>
          </p:cNvSpPr>
          <p:nvPr/>
        </p:nvSpPr>
        <p:spPr bwMode="auto">
          <a:xfrm>
            <a:off x="1008063" y="2514600"/>
            <a:ext cx="4191000" cy="35814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it-IT" b="1">
              <a:latin typeface="Bahnschrift Light" panose="020B0502040204020203" pitchFamily="34" charset="0"/>
              <a:cs typeface="Arial" charset="0"/>
            </a:endParaRPr>
          </a:p>
        </p:txBody>
      </p:sp>
      <p:sp>
        <p:nvSpPr>
          <p:cNvPr id="9" name="CasellaDiTesto 2"/>
          <p:cNvSpPr txBox="1">
            <a:spLocks noChangeArrowheads="1"/>
          </p:cNvSpPr>
          <p:nvPr/>
        </p:nvSpPr>
        <p:spPr bwMode="auto">
          <a:xfrm>
            <a:off x="6078706" y="2362200"/>
            <a:ext cx="2810385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it-IT" sz="1800" dirty="0">
                <a:latin typeface="Bahnschrift Light" panose="020B0502040204020203" pitchFamily="34" charset="0"/>
              </a:rPr>
              <a:t>Cognome: </a:t>
            </a:r>
          </a:p>
          <a:p>
            <a:pPr algn="l"/>
            <a:endParaRPr lang="it-IT" sz="1800" dirty="0">
              <a:latin typeface="Bahnschrift Light" panose="020B0502040204020203" pitchFamily="34" charset="0"/>
            </a:endParaRPr>
          </a:p>
          <a:p>
            <a:pPr algn="l"/>
            <a:r>
              <a:rPr lang="it-IT" sz="1800" dirty="0">
                <a:latin typeface="Bahnschrift Light" panose="020B0502040204020203" pitchFamily="34" charset="0"/>
              </a:rPr>
              <a:t>__________________________</a:t>
            </a:r>
          </a:p>
          <a:p>
            <a:pPr algn="l"/>
            <a:endParaRPr lang="it-IT" sz="1800" dirty="0">
              <a:latin typeface="Bahnschrift Light" panose="020B0502040204020203" pitchFamily="34" charset="0"/>
            </a:endParaRPr>
          </a:p>
          <a:p>
            <a:pPr algn="l"/>
            <a:r>
              <a:rPr lang="it-IT" sz="1800" dirty="0">
                <a:latin typeface="Bahnschrift Light" panose="020B0502040204020203" pitchFamily="34" charset="0"/>
              </a:rPr>
              <a:t>Nome:</a:t>
            </a:r>
          </a:p>
          <a:p>
            <a:pPr algn="l"/>
            <a:endParaRPr lang="it-IT" sz="1800" dirty="0">
              <a:latin typeface="Bahnschrift Light" panose="020B0502040204020203" pitchFamily="34" charset="0"/>
            </a:endParaRPr>
          </a:p>
          <a:p>
            <a:pPr algn="l"/>
            <a:r>
              <a:rPr lang="it-IT" sz="1800" dirty="0">
                <a:latin typeface="Bahnschrift Light" panose="020B0502040204020203" pitchFamily="34" charset="0"/>
              </a:rPr>
              <a:t>__________________________</a:t>
            </a:r>
          </a:p>
          <a:p>
            <a:pPr algn="l"/>
            <a:endParaRPr lang="it-IT" sz="1800" dirty="0">
              <a:latin typeface="Bahnschrift Light" panose="020B0502040204020203" pitchFamily="34" charset="0"/>
            </a:endParaRPr>
          </a:p>
          <a:p>
            <a:pPr algn="l"/>
            <a:r>
              <a:rPr lang="it-IT" sz="1800" dirty="0">
                <a:latin typeface="Bahnschrift Light" panose="020B0502040204020203" pitchFamily="34" charset="0"/>
              </a:rPr>
              <a:t>Il tuo obiettivo:</a:t>
            </a:r>
          </a:p>
          <a:p>
            <a:pPr algn="l"/>
            <a:endParaRPr lang="it-IT" sz="1800" dirty="0">
              <a:latin typeface="Bahnschrift Light" panose="020B0502040204020203" pitchFamily="34" charset="0"/>
            </a:endParaRPr>
          </a:p>
          <a:p>
            <a:pPr algn="l"/>
            <a:r>
              <a:rPr lang="it-IT" sz="1800" dirty="0">
                <a:latin typeface="Bahnschrift Light" panose="020B0502040204020203" pitchFamily="34" charset="0"/>
              </a:rPr>
              <a:t>__________________________</a:t>
            </a:r>
          </a:p>
        </p:txBody>
      </p:sp>
      <p:cxnSp>
        <p:nvCxnSpPr>
          <p:cNvPr id="10" name="Connettore 1 4"/>
          <p:cNvCxnSpPr>
            <a:cxnSpLocks noChangeShapeType="1"/>
            <a:stCxn id="7" idx="0"/>
            <a:endCxn id="7" idx="2"/>
          </p:cNvCxnSpPr>
          <p:nvPr/>
        </p:nvCxnSpPr>
        <p:spPr bwMode="auto">
          <a:xfrm>
            <a:off x="3103563" y="25146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1" name="Connettore 1 6"/>
          <p:cNvCxnSpPr>
            <a:cxnSpLocks noChangeShapeType="1"/>
            <a:stCxn id="7" idx="1"/>
            <a:endCxn id="7" idx="3"/>
          </p:cNvCxnSpPr>
          <p:nvPr/>
        </p:nvCxnSpPr>
        <p:spPr bwMode="auto">
          <a:xfrm>
            <a:off x="1008063" y="43053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5" name="Connettore 1 14"/>
          <p:cNvCxnSpPr/>
          <p:nvPr/>
        </p:nvCxnSpPr>
        <p:spPr bwMode="auto">
          <a:xfrm>
            <a:off x="1182688" y="2786063"/>
            <a:ext cx="16732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6" name="Connettore 1 15"/>
          <p:cNvCxnSpPr/>
          <p:nvPr/>
        </p:nvCxnSpPr>
        <p:spPr bwMode="auto">
          <a:xfrm>
            <a:off x="1182688" y="3090863"/>
            <a:ext cx="16732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 bwMode="auto">
          <a:xfrm>
            <a:off x="1182688" y="3395663"/>
            <a:ext cx="16732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 bwMode="auto">
          <a:xfrm>
            <a:off x="1182688" y="3700463"/>
            <a:ext cx="16732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Connettore 1 18"/>
          <p:cNvCxnSpPr/>
          <p:nvPr/>
        </p:nvCxnSpPr>
        <p:spPr bwMode="auto">
          <a:xfrm>
            <a:off x="1182688" y="4005263"/>
            <a:ext cx="16732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0" name="Connettore 1 19"/>
          <p:cNvCxnSpPr/>
          <p:nvPr/>
        </p:nvCxnSpPr>
        <p:spPr bwMode="auto">
          <a:xfrm>
            <a:off x="3319463" y="2786063"/>
            <a:ext cx="16732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 bwMode="auto">
          <a:xfrm>
            <a:off x="3319463" y="3090863"/>
            <a:ext cx="16732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 bwMode="auto">
          <a:xfrm>
            <a:off x="3319463" y="3395663"/>
            <a:ext cx="16732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 bwMode="auto">
          <a:xfrm>
            <a:off x="3319463" y="3700463"/>
            <a:ext cx="16732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 bwMode="auto">
          <a:xfrm>
            <a:off x="3319463" y="4005263"/>
            <a:ext cx="16732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 bwMode="auto">
          <a:xfrm>
            <a:off x="1182688" y="4614863"/>
            <a:ext cx="16732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 bwMode="auto">
          <a:xfrm>
            <a:off x="1182688" y="4919663"/>
            <a:ext cx="16732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7" name="Connettore 1 26"/>
          <p:cNvCxnSpPr/>
          <p:nvPr/>
        </p:nvCxnSpPr>
        <p:spPr bwMode="auto">
          <a:xfrm>
            <a:off x="1182688" y="5224463"/>
            <a:ext cx="16732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 bwMode="auto">
          <a:xfrm>
            <a:off x="1182688" y="5529263"/>
            <a:ext cx="16732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 bwMode="auto">
          <a:xfrm>
            <a:off x="1182688" y="5834063"/>
            <a:ext cx="16732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 bwMode="auto">
          <a:xfrm>
            <a:off x="3319463" y="4614863"/>
            <a:ext cx="16732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 bwMode="auto">
          <a:xfrm>
            <a:off x="3319463" y="4919663"/>
            <a:ext cx="16732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 bwMode="auto">
          <a:xfrm>
            <a:off x="3319463" y="5224463"/>
            <a:ext cx="16732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3" name="Connettore 1 32"/>
          <p:cNvCxnSpPr/>
          <p:nvPr/>
        </p:nvCxnSpPr>
        <p:spPr bwMode="auto">
          <a:xfrm>
            <a:off x="3319463" y="5529263"/>
            <a:ext cx="16732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 bwMode="auto">
          <a:xfrm>
            <a:off x="3319463" y="5834063"/>
            <a:ext cx="16732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8" name="Text Box 7">
            <a:extLst>
              <a:ext uri="{FF2B5EF4-FFF2-40B4-BE49-F238E27FC236}">
                <a16:creationId xmlns:a16="http://schemas.microsoft.com/office/drawing/2014/main" id="{FA33580A-3E5B-4046-BD58-4A5A684F4C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838200"/>
            <a:ext cx="291137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it-IT" sz="3600" b="1" dirty="0">
                <a:solidFill>
                  <a:srgbClr val="376092"/>
                </a:solidFill>
                <a:latin typeface="Bahnschrift Light" panose="020B0502040204020203" pitchFamily="34" charset="0"/>
              </a:rPr>
              <a:t>Analisi SWOT</a:t>
            </a:r>
          </a:p>
        </p:txBody>
      </p:sp>
      <p:sp>
        <p:nvSpPr>
          <p:cNvPr id="39" name="Rettangolo 34">
            <a:extLst>
              <a:ext uri="{FF2B5EF4-FFF2-40B4-BE49-F238E27FC236}">
                <a16:creationId xmlns:a16="http://schemas.microsoft.com/office/drawing/2014/main" id="{67FD75E2-8C38-445B-9374-E4385E17218D}"/>
              </a:ext>
            </a:extLst>
          </p:cNvPr>
          <p:cNvSpPr/>
          <p:nvPr/>
        </p:nvSpPr>
        <p:spPr>
          <a:xfrm>
            <a:off x="304800" y="1524000"/>
            <a:ext cx="228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it-IT" sz="2400" b="1" dirty="0">
                <a:solidFill>
                  <a:srgbClr val="376092"/>
                </a:solidFill>
                <a:latin typeface="Bahnschrift Light" panose="020B0502040204020203" pitchFamily="34" charset="0"/>
              </a:rPr>
              <a:t>Matrice SWOT</a:t>
            </a:r>
          </a:p>
        </p:txBody>
      </p:sp>
      <p:sp>
        <p:nvSpPr>
          <p:cNvPr id="40" name="CasellaDiTesto 3">
            <a:extLst>
              <a:ext uri="{FF2B5EF4-FFF2-40B4-BE49-F238E27FC236}">
                <a16:creationId xmlns:a16="http://schemas.microsoft.com/office/drawing/2014/main" id="{B9528DB9-6BDB-46E4-9276-8DBB0A7E54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620" y="2006025"/>
            <a:ext cx="13917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600" b="1" dirty="0">
                <a:solidFill>
                  <a:srgbClr val="376092"/>
                </a:solidFill>
                <a:latin typeface="Bahnschrift Light" panose="020B0502040204020203" pitchFamily="34" charset="0"/>
              </a:rPr>
              <a:t> </a:t>
            </a:r>
            <a:r>
              <a:rPr lang="en-GB" sz="1600" b="1" u="sng" dirty="0">
                <a:solidFill>
                  <a:srgbClr val="376092"/>
                </a:solidFill>
                <a:latin typeface="Bahnschrift Light" panose="020B0502040204020203" pitchFamily="34" charset="0"/>
              </a:rPr>
              <a:t>S</a:t>
            </a:r>
            <a:r>
              <a:rPr lang="en-GB" sz="1600" b="1" dirty="0">
                <a:solidFill>
                  <a:srgbClr val="376092"/>
                </a:solidFill>
                <a:latin typeface="Bahnschrift Light" panose="020B0502040204020203" pitchFamily="34" charset="0"/>
              </a:rPr>
              <a:t>trengths</a:t>
            </a:r>
          </a:p>
          <a:p>
            <a:r>
              <a:rPr lang="it-IT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" panose="020B0502040204020203" pitchFamily="34" charset="0"/>
              </a:rPr>
              <a:t>punti di forza</a:t>
            </a:r>
          </a:p>
        </p:txBody>
      </p:sp>
      <p:sp>
        <p:nvSpPr>
          <p:cNvPr id="41" name="CasellaDiTesto 3">
            <a:extLst>
              <a:ext uri="{FF2B5EF4-FFF2-40B4-BE49-F238E27FC236}">
                <a16:creationId xmlns:a16="http://schemas.microsoft.com/office/drawing/2014/main" id="{9D6DC0F0-E484-4C97-8E7A-60879639B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9574" y="6103203"/>
            <a:ext cx="142539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600" b="1" u="sng" dirty="0">
                <a:solidFill>
                  <a:srgbClr val="376092"/>
                </a:solidFill>
                <a:latin typeface="Bahnschrift Light" panose="020B0502040204020203" pitchFamily="34" charset="0"/>
              </a:rPr>
              <a:t>O</a:t>
            </a:r>
            <a:r>
              <a:rPr lang="en-GB" sz="1600" b="1" dirty="0">
                <a:solidFill>
                  <a:srgbClr val="376092"/>
                </a:solidFill>
                <a:latin typeface="Bahnschrift Light" panose="020B0502040204020203" pitchFamily="34" charset="0"/>
              </a:rPr>
              <a:t>pportunities</a:t>
            </a:r>
          </a:p>
          <a:p>
            <a:r>
              <a:rPr lang="it-IT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" panose="020B0502040204020203" pitchFamily="34" charset="0"/>
              </a:rPr>
              <a:t>opportunità</a:t>
            </a:r>
          </a:p>
        </p:txBody>
      </p:sp>
      <p:sp>
        <p:nvSpPr>
          <p:cNvPr id="42" name="CasellaDiTesto 3">
            <a:extLst>
              <a:ext uri="{FF2B5EF4-FFF2-40B4-BE49-F238E27FC236}">
                <a16:creationId xmlns:a16="http://schemas.microsoft.com/office/drawing/2014/main" id="{F4707AB4-FEC3-4A9C-84D8-B6E04B4B7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1996" y="6103203"/>
            <a:ext cx="94769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600" b="1" u="sng" dirty="0">
                <a:solidFill>
                  <a:srgbClr val="376092"/>
                </a:solidFill>
                <a:latin typeface="Bahnschrift Light" panose="020B0502040204020203" pitchFamily="34" charset="0"/>
              </a:rPr>
              <a:t>T</a:t>
            </a:r>
            <a:r>
              <a:rPr lang="en-GB" sz="1600" b="1" dirty="0">
                <a:solidFill>
                  <a:srgbClr val="376092"/>
                </a:solidFill>
                <a:latin typeface="Bahnschrift Light" panose="020B0502040204020203" pitchFamily="34" charset="0"/>
              </a:rPr>
              <a:t>hreats</a:t>
            </a:r>
          </a:p>
          <a:p>
            <a:r>
              <a:rPr lang="it-IT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" panose="020B0502040204020203" pitchFamily="34" charset="0"/>
              </a:rPr>
              <a:t>minacce</a:t>
            </a:r>
          </a:p>
          <a:p>
            <a:endParaRPr lang="en-GB" sz="1600" b="1" dirty="0">
              <a:solidFill>
                <a:srgbClr val="376092"/>
              </a:solidFill>
              <a:latin typeface="Bahnschrift Light" panose="020B0502040204020203" pitchFamily="34" charset="0"/>
            </a:endParaRPr>
          </a:p>
        </p:txBody>
      </p:sp>
      <p:sp>
        <p:nvSpPr>
          <p:cNvPr id="43" name="CasellaDiTesto 3">
            <a:extLst>
              <a:ext uri="{FF2B5EF4-FFF2-40B4-BE49-F238E27FC236}">
                <a16:creationId xmlns:a16="http://schemas.microsoft.com/office/drawing/2014/main" id="{37E940C5-FE8E-4D55-ACE1-7684E0FEF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9521" y="2006025"/>
            <a:ext cx="18357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GB" sz="1600" b="1" u="sng" dirty="0">
                <a:solidFill>
                  <a:srgbClr val="376092"/>
                </a:solidFill>
                <a:latin typeface="Bahnschrift Light" panose="020B0502040204020203" pitchFamily="34" charset="0"/>
              </a:rPr>
              <a:t>W</a:t>
            </a:r>
            <a:r>
              <a:rPr lang="en-GB" sz="1600" b="1" dirty="0">
                <a:solidFill>
                  <a:srgbClr val="376092"/>
                </a:solidFill>
                <a:latin typeface="Bahnschrift Light" panose="020B0502040204020203" pitchFamily="34" charset="0"/>
              </a:rPr>
              <a:t>eaknesses</a:t>
            </a:r>
          </a:p>
          <a:p>
            <a:r>
              <a:rPr lang="it-IT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Light" panose="020B0502040204020203" pitchFamily="34" charset="0"/>
              </a:rPr>
              <a:t>punti di debolezza</a:t>
            </a:r>
          </a:p>
        </p:txBody>
      </p:sp>
    </p:spTree>
    <p:extLst>
      <p:ext uri="{BB962C8B-B14F-4D97-AF65-F5344CB8AC3E}">
        <p14:creationId xmlns:p14="http://schemas.microsoft.com/office/powerpoint/2010/main" val="4231990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29</Words>
  <Application>Microsoft Office PowerPoint</Application>
  <PresentationFormat>A4 Paper (210x297 mm)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Light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Alice Chantal Baldini</dc:creator>
  <cp:lastModifiedBy>Alice Chantal Baldini</cp:lastModifiedBy>
  <cp:revision>1</cp:revision>
  <dcterms:created xsi:type="dcterms:W3CDTF">2021-04-26T14:09:11Z</dcterms:created>
  <dcterms:modified xsi:type="dcterms:W3CDTF">2021-04-26T14:13:02Z</dcterms:modified>
</cp:coreProperties>
</file>